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8" r:id="rId4"/>
    <p:sldId id="277" r:id="rId5"/>
    <p:sldId id="279" r:id="rId6"/>
    <p:sldId id="283" r:id="rId7"/>
    <p:sldId id="300" r:id="rId8"/>
    <p:sldId id="282" r:id="rId9"/>
    <p:sldId id="291" r:id="rId10"/>
    <p:sldId id="292" r:id="rId11"/>
    <p:sldId id="295" r:id="rId12"/>
    <p:sldId id="299" r:id="rId13"/>
    <p:sldId id="297" r:id="rId14"/>
    <p:sldId id="285" r:id="rId15"/>
    <p:sldId id="293" r:id="rId16"/>
    <p:sldId id="298" r:id="rId17"/>
    <p:sldId id="290" r:id="rId18"/>
    <p:sldId id="294" r:id="rId19"/>
    <p:sldId id="301" r:id="rId20"/>
    <p:sldId id="303" r:id="rId21"/>
    <p:sldId id="304" r:id="rId22"/>
    <p:sldId id="305" r:id="rId23"/>
    <p:sldId id="306" r:id="rId24"/>
    <p:sldId id="307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28"/>
    <a:srgbClr val="376591"/>
    <a:srgbClr val="000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5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8300E9-9612-4AC9-9D50-5E520CC62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DCAF2FD-EF8A-4711-BA61-E2DFB3BA6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D1DC8C-4490-4F9E-B31D-D905BEABB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123A-6ACC-44F2-A719-00851CEB8122}" type="datetimeFigureOut">
              <a:rPr lang="it-IT" smtClean="0"/>
              <a:t>10/07/2022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036098-3FE7-47BD-A3C8-88C4A3340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A486EE-5EDD-42C1-9FEA-9596DE829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BA37C-E9C6-4F82-B625-19E87725CC1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002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CA435E-65E3-4B43-A282-1F4A55ABB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613FDC7-BF33-4EBB-90E1-C6AA311E2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F19DAF-F4B4-4BC8-BA89-0329D15BC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123A-6ACC-44F2-A719-00851CEB8122}" type="datetimeFigureOut">
              <a:rPr lang="it-IT" smtClean="0"/>
              <a:t>10/07/2022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B3FDB9-254F-435A-BA14-B712DC0D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ED8D52-F8B7-4670-9114-0B31717D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BA37C-E9C6-4F82-B625-19E87725CC1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012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2652B4E-B2C0-43FD-B25F-01D61BF6B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D2C350C-014E-45D8-A1F4-9204FBB26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D566D1-9276-4F85-94C8-74EF59D27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123A-6ACC-44F2-A719-00851CEB8122}" type="datetimeFigureOut">
              <a:rPr lang="it-IT" smtClean="0"/>
              <a:t>10/07/2022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E154AC-2B54-4396-9F65-CBB1C14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F50647-07D9-43EB-B532-6D4D6C0D8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BA37C-E9C6-4F82-B625-19E87725CC1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27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10-Jul-22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473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84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81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10-Jul-22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78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10-Jul-22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16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10-Jul-22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56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10-Jul-22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17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10-Jul-22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74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61309D-33C7-4A8B-A323-75D234C2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6DEABE-8DFF-440C-A1C0-DAC5EE654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8FAADA-9E40-4588-93B1-732D6758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123A-6ACC-44F2-A719-00851CEB8122}" type="datetimeFigureOut">
              <a:rPr lang="it-IT" smtClean="0"/>
              <a:t>10/07/2022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052964-6762-4A2A-A6FD-F8E465628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B0A0D8-ADC5-4D50-B361-D15F0F028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BA37C-E9C6-4F82-B625-19E87725CC1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723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10-Jul-22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24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88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50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B6F3-A94C-4840-BF64-95B47C19B275}" type="datetime1">
              <a:rPr lang="it-IT" smtClean="0"/>
              <a:t>10/07/2022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D68-D9B7-42E9-A884-D23548F4DE1E}" type="slidenum">
              <a:rPr lang="it-IT" smtClean="0"/>
              <a:t>‹#›</a:t>
            </a:fld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363" y="5229201"/>
            <a:ext cx="2201933" cy="105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960F00-47A2-43B2-8C87-68F50CB7E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7116318-C831-4DED-9A27-E8A03237F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9BE482-77D3-4F7B-961F-7A451E586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123A-6ACC-44F2-A719-00851CEB8122}" type="datetimeFigureOut">
              <a:rPr lang="it-IT" smtClean="0"/>
              <a:t>10/07/2022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62AA55-C20A-421D-BE12-9F14398FD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2B8DFC-1115-4E5E-A815-9BF40C4B4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BA37C-E9C6-4F82-B625-19E87725CC1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855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E2D197-D40E-4301-B082-9462A86F8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EB6D1C-C531-4C20-9E6B-9D51363F6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DE256FD-17EB-46A7-B618-761A8A742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825A206-4EED-4ADA-B060-AB3DCD0AF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123A-6ACC-44F2-A719-00851CEB8122}" type="datetimeFigureOut">
              <a:rPr lang="it-IT" smtClean="0"/>
              <a:t>10/07/2022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5E99268-83B7-4F9A-ABF4-F553A5AE2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BB42C6-4F03-4952-BC82-5959645C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BA37C-E9C6-4F82-B625-19E87725CC1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944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C29EDE-5F82-4975-8209-3D71576E3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A3F448A-3AA1-4D5A-B168-221BCF7EF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7388B02-0854-4314-A285-3E19FFCF3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BB8854E-51A3-4FBF-8518-6492FA189C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5D6F6B5-F44D-4774-A892-4EC0D65302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BF309FD-3D0A-4D65-87C8-16C43823C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123A-6ACC-44F2-A719-00851CEB8122}" type="datetimeFigureOut">
              <a:rPr lang="it-IT" smtClean="0"/>
              <a:t>10/07/2022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546A98F-6933-458E-98B9-D61C1CC43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077CE65-46C8-42F2-A17D-9E43133A5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BA37C-E9C6-4F82-B625-19E87725CC1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9919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353281-4466-4FF0-BE94-6A8BD3281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2CC867A-1572-41F4-A18D-3ADD4C287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123A-6ACC-44F2-A719-00851CEB8122}" type="datetimeFigureOut">
              <a:rPr lang="it-IT" smtClean="0"/>
              <a:t>10/07/2022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FE784BD-7910-4191-B52E-7622E5C0C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95C7D6A-3CB6-403A-806C-9391FC615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BA37C-E9C6-4F82-B625-19E87725CC1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561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9E6A8A6-CE85-43DB-96D7-F990C2924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123A-6ACC-44F2-A719-00851CEB8122}" type="datetimeFigureOut">
              <a:rPr lang="it-IT" smtClean="0"/>
              <a:t>10/07/2022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19A9E66-DE8C-473B-95BA-4A70F9CCA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A2E0F94-AF31-419C-B819-E92BDD123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BA37C-E9C6-4F82-B625-19E87725CC1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6587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59B525-4874-444A-8012-32D8C1688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33A3DE-E41B-4F85-BD4E-ECDEB7D89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072DA61-5C32-4701-A3C4-93766790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1EB4E7C-5C11-4487-BAE3-A0379370D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123A-6ACC-44F2-A719-00851CEB8122}" type="datetimeFigureOut">
              <a:rPr lang="it-IT" smtClean="0"/>
              <a:t>10/07/2022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0ABB591-7832-4566-ADDA-478BE4F14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ABD33DC-2EAD-4D56-87F1-B45A88D61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BA37C-E9C6-4F82-B625-19E87725CC1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126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C6F6FE-5D0B-4548-98AF-6ABFFC0D3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12BE5E8-F66C-4410-A5EE-F98D03E052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C1685DE-C6C1-4220-B426-2652AE720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A3C31F-4F7E-4BCF-B985-2DFE4537B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123A-6ACC-44F2-A719-00851CEB8122}" type="datetimeFigureOut">
              <a:rPr lang="it-IT" smtClean="0"/>
              <a:t>10/07/2022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7C0785-E0E2-4EA2-95F9-AF107C6E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A79BA9C-45E0-463C-A2D6-1ECBE3E4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BA37C-E9C6-4F82-B625-19E87725CC1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791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69CB9BA-1545-43AA-9276-0076A0B9A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59BE5AB-AC35-4A6D-8016-DE24F9FE3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028CCA-97B3-4464-8200-A4BA4504B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A123A-6ACC-44F2-A719-00851CEB8122}" type="datetimeFigureOut">
              <a:rPr lang="it-IT" smtClean="0"/>
              <a:t>10/07/2022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F62686-9B24-4283-99A1-468CD01089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A60431-5348-4895-B555-E41A037DC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BA37C-E9C6-4F82-B625-19E87725CC1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728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3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79461" y="256490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15413" y="3861049"/>
            <a:ext cx="10972800" cy="1761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AC736-6B2E-47E7-AA59-0E67A7DE906A}" type="datetime1">
              <a:rPr lang="it-IT" smtClean="0"/>
              <a:t>10/07/2022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7B307-74ED-4DA5-BEB5-701F7A6763D4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22395">
            <a:off x="383485" y="-56513"/>
            <a:ext cx="3128920" cy="393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8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50800" dist="38100" dir="5400000" algn="t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76F90FB-4604-4D5C-947B-156CB0E7A5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1" b="3461"/>
          <a:stretch/>
        </p:blipFill>
        <p:spPr>
          <a:xfrm>
            <a:off x="20" y="-71024"/>
            <a:ext cx="12191980" cy="6360014"/>
          </a:xfrm>
          <a:custGeom>
            <a:avLst/>
            <a:gdLst/>
            <a:ahLst/>
            <a:cxnLst/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4886239-536D-461A-A6B3-52C081AD9EDA}"/>
              </a:ext>
            </a:extLst>
          </p:cNvPr>
          <p:cNvSpPr txBox="1"/>
          <p:nvPr/>
        </p:nvSpPr>
        <p:spPr>
          <a:xfrm>
            <a:off x="3695993" y="5717220"/>
            <a:ext cx="4333298" cy="5232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11-13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July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61279897-9FF3-4B9C-9DE3-12AE9C9586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595" y="6130873"/>
            <a:ext cx="1398205" cy="932137"/>
          </a:xfrm>
          <a:prstGeom prst="rect">
            <a:avLst/>
          </a:prstGeom>
        </p:spPr>
      </p:pic>
      <p:pic>
        <p:nvPicPr>
          <p:cNvPr id="7" name="Immagine 6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19600504-9540-4DAE-BEB3-8C74EFEBCE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38" y="6269802"/>
            <a:ext cx="1421954" cy="58819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4BFC866-B18E-4532-9D13-3036106412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992" y="6276514"/>
            <a:ext cx="543765" cy="54619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A696A58F-9D5F-4D05-BD27-015052DCB6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26" y="6297029"/>
            <a:ext cx="1271267" cy="635634"/>
          </a:xfrm>
          <a:prstGeom prst="rect">
            <a:avLst/>
          </a:prstGeom>
        </p:spPr>
      </p:pic>
      <p:pic>
        <p:nvPicPr>
          <p:cNvPr id="16" name="Immagine 15" descr="Immagine che contiene testo&#10;&#10;Descrizione generata automaticamente">
            <a:extLst>
              <a:ext uri="{FF2B5EF4-FFF2-40B4-BE49-F238E27FC236}">
                <a16:creationId xmlns:a16="http://schemas.microsoft.com/office/drawing/2014/main" id="{FD1F2303-3DF6-4B6C-89D2-83A99608A2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125" y="6269802"/>
            <a:ext cx="1121119" cy="581507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A40B4219-C43B-476A-87FD-06C6AE3033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71" y="6283893"/>
            <a:ext cx="632374" cy="58073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52953081-1B82-4DCD-97BB-E74A76072A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719" y="6193820"/>
            <a:ext cx="635634" cy="637763"/>
          </a:xfrm>
          <a:prstGeom prst="rect">
            <a:avLst/>
          </a:prstGeom>
        </p:spPr>
      </p:pic>
      <p:pic>
        <p:nvPicPr>
          <p:cNvPr id="22" name="Immagine 21" descr="Immagine che contiene testo&#10;&#10;Descrizione generata automaticamente">
            <a:extLst>
              <a:ext uri="{FF2B5EF4-FFF2-40B4-BE49-F238E27FC236}">
                <a16:creationId xmlns:a16="http://schemas.microsoft.com/office/drawing/2014/main" id="{69C60FBA-524A-4245-9D8F-02FF6689944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521" y="6297030"/>
            <a:ext cx="1278679" cy="562086"/>
          </a:xfrm>
          <a:prstGeom prst="rect">
            <a:avLst/>
          </a:prstGeom>
        </p:spPr>
      </p:pic>
      <p:pic>
        <p:nvPicPr>
          <p:cNvPr id="23" name="Immagine 22" descr="Nessun testo alternativo automatico disponibile.">
            <a:extLst>
              <a:ext uri="{FF2B5EF4-FFF2-40B4-BE49-F238E27FC236}">
                <a16:creationId xmlns:a16="http://schemas.microsoft.com/office/drawing/2014/main" id="{C5D87347-326A-456F-B85B-0E39E437D892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270" y="6226081"/>
            <a:ext cx="635635" cy="635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magine 23" descr="Risultati immagini per isec nas ra">
            <a:extLst>
              <a:ext uri="{FF2B5EF4-FFF2-40B4-BE49-F238E27FC236}">
                <a16:creationId xmlns:a16="http://schemas.microsoft.com/office/drawing/2014/main" id="{F06F2A10-3BE7-43DF-B3F3-8F184AE11926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341" y="6361130"/>
            <a:ext cx="1491635" cy="49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53B48ACF-C5CE-4483-97DF-2A7D4278C39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9" b="17706"/>
          <a:stretch/>
        </p:blipFill>
        <p:spPr>
          <a:xfrm>
            <a:off x="11063151" y="6361130"/>
            <a:ext cx="1121850" cy="488766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D872748D-E4C1-04B0-DC0F-DDD1B0EF3FE4}"/>
              </a:ext>
            </a:extLst>
          </p:cNvPr>
          <p:cNvSpPr/>
          <p:nvPr/>
        </p:nvSpPr>
        <p:spPr>
          <a:xfrm>
            <a:off x="434110" y="3713018"/>
            <a:ext cx="3555999" cy="1776412"/>
          </a:xfrm>
          <a:prstGeom prst="rect">
            <a:avLst/>
          </a:prstGeom>
          <a:solidFill>
            <a:srgbClr val="009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EB48EE0A-2ABC-47A4-F8C5-725EA7EC0BD4}"/>
              </a:ext>
            </a:extLst>
          </p:cNvPr>
          <p:cNvSpPr/>
          <p:nvPr/>
        </p:nvSpPr>
        <p:spPr>
          <a:xfrm>
            <a:off x="3967874" y="3713018"/>
            <a:ext cx="751908" cy="1776412"/>
          </a:xfrm>
          <a:prstGeom prst="rect">
            <a:avLst/>
          </a:prstGeom>
          <a:solidFill>
            <a:srgbClr val="009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C1F7655D-8854-1CCD-BBE9-790C3729179E}"/>
              </a:ext>
            </a:extLst>
          </p:cNvPr>
          <p:cNvSpPr/>
          <p:nvPr/>
        </p:nvSpPr>
        <p:spPr>
          <a:xfrm rot="5400000">
            <a:off x="5247660" y="4290108"/>
            <a:ext cx="603391" cy="1795251"/>
          </a:xfrm>
          <a:prstGeom prst="rect">
            <a:avLst/>
          </a:prstGeom>
          <a:solidFill>
            <a:srgbClr val="009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B75EE48-5E6B-1DAE-1D3A-87D7E85D3242}"/>
              </a:ext>
            </a:extLst>
          </p:cNvPr>
          <p:cNvSpPr txBox="1"/>
          <p:nvPr/>
        </p:nvSpPr>
        <p:spPr>
          <a:xfrm>
            <a:off x="109183" y="4015528"/>
            <a:ext cx="9515107" cy="1428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600" b="1" i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 and Innovative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600" b="1" i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Approaches for Environmental Safety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7F6CAB6-62A0-0842-CF61-62DDDA43EDA1}"/>
              </a:ext>
            </a:extLst>
          </p:cNvPr>
          <p:cNvSpPr txBox="1"/>
          <p:nvPr/>
        </p:nvSpPr>
        <p:spPr>
          <a:xfrm>
            <a:off x="505712" y="2988635"/>
            <a:ext cx="4619005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 i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i="1" baseline="300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2800" b="1" i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Summe</a:t>
            </a:r>
            <a:r>
              <a:rPr lang="en-US" sz="2800" b="1" i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School</a:t>
            </a:r>
            <a:endParaRPr lang="en-US" sz="2800" b="1" i="1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67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655" y="240662"/>
            <a:ext cx="7802880" cy="62148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Environmental (ESEM)</a:t>
            </a:r>
            <a:endParaRPr lang="en-US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D68-D9B7-42E9-A884-D23548F4DE1E}" type="slidenum">
              <a:rPr lang="it-IT" smtClean="0"/>
              <a:t>10</a:t>
            </a:fld>
            <a:endParaRPr lang="it-IT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310" y="1167563"/>
            <a:ext cx="6790690" cy="5101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00757" y="2002975"/>
            <a:ext cx="27395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Atmosphere gases pumped</a:t>
            </a:r>
          </a:p>
          <a:p>
            <a:r>
              <a:rPr lang="en-US" dirty="0" smtClean="0"/>
              <a:t>Out but water pressure</a:t>
            </a:r>
          </a:p>
          <a:p>
            <a:r>
              <a:rPr lang="en-US" dirty="0" smtClean="0"/>
              <a:t>is maintained. </a:t>
            </a:r>
          </a:p>
          <a:p>
            <a:r>
              <a:rPr lang="en-US" dirty="0" smtClean="0"/>
              <a:t>Humidity =100%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13966" y="3849187"/>
            <a:ext cx="2532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Samples cooled down to </a:t>
            </a:r>
          </a:p>
          <a:p>
            <a:r>
              <a:rPr lang="en-US" dirty="0" smtClean="0"/>
              <a:t>Cryogenic temperatures.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250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83721" y="179695"/>
            <a:ext cx="5712823" cy="543105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ESEM Images</a:t>
            </a:r>
            <a:endParaRPr lang="en-US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D68-D9B7-42E9-A884-D23548F4DE1E}" type="slidenum">
              <a:rPr lang="it-IT" smtClean="0"/>
              <a:t>11</a:t>
            </a:fld>
            <a:endParaRPr lang="it-IT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002" y="1055149"/>
            <a:ext cx="9307398" cy="39129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50369" y="53016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Wax microstructure on the surface of an </a:t>
            </a:r>
            <a:r>
              <a:rPr lang="en-US" i="1" dirty="0"/>
              <a:t>Oxalis </a:t>
            </a:r>
            <a:r>
              <a:rPr lang="en-US" i="1" dirty="0" err="1"/>
              <a:t>acetosella</a:t>
            </a:r>
            <a:r>
              <a:rPr lang="en-US" dirty="0"/>
              <a:t> leaf observed in its fully hydrated state</a:t>
            </a:r>
          </a:p>
        </p:txBody>
      </p:sp>
    </p:spTree>
    <p:extLst>
      <p:ext uri="{BB962C8B-B14F-4D97-AF65-F5344CB8AC3E}">
        <p14:creationId xmlns:p14="http://schemas.microsoft.com/office/powerpoint/2010/main" val="1949688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29448"/>
            <a:ext cx="10363200" cy="941705"/>
          </a:xfrm>
        </p:spPr>
        <p:txBody>
          <a:bodyPr>
            <a:normAutofit/>
          </a:bodyPr>
          <a:lstStyle/>
          <a:p>
            <a:pPr lvl="0"/>
            <a:r>
              <a:rPr lang="en-US" sz="3200" b="1" dirty="0"/>
              <a:t>Transmission Electron Microscope (TEM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pic>
        <p:nvPicPr>
          <p:cNvPr id="6" name="image6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248297" y="957939"/>
            <a:ext cx="5826033" cy="578684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750932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69627" y="57777"/>
            <a:ext cx="7628709" cy="908869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Transmission Electron Microscope (TEM)</a:t>
            </a:r>
            <a:endParaRPr lang="en-US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D68-D9B7-42E9-A884-D23548F4DE1E}" type="slidenum">
              <a:rPr lang="it-IT" smtClean="0"/>
              <a:t>13</a:t>
            </a:fld>
            <a:endParaRPr lang="it-IT" dirty="0"/>
          </a:p>
        </p:txBody>
      </p:sp>
      <p:sp>
        <p:nvSpPr>
          <p:cNvPr id="5" name="AutoShape 2" descr="Transmission electron microscope - JEM-F200 - Jeol - for analysis / bright  field / dark fie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Transmission electron microscope - JEM-F200 - Jeol - for analysis / bright  field / dark fiel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Transmission electron microscope - JEM-F200 - Jeol - for analysis / bright  field / dark fiel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182" y="1071154"/>
            <a:ext cx="5865224" cy="586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83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34490" y="414833"/>
            <a:ext cx="8543109" cy="525693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TEM image of Magnesium</a:t>
            </a:r>
            <a:endParaRPr lang="en-US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D68-D9B7-42E9-A884-D23548F4DE1E}" type="slidenum">
              <a:rPr lang="it-IT" smtClean="0"/>
              <a:t>14</a:t>
            </a:fld>
            <a:endParaRPr lang="it-IT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924" y="1354616"/>
            <a:ext cx="5113676" cy="511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1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332" y="1219200"/>
            <a:ext cx="7604320" cy="42774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29448"/>
            <a:ext cx="10363200" cy="120272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X-ray diffraction analysis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99610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D68-D9B7-42E9-A884-D23548F4DE1E}" type="slidenum">
              <a:rPr lang="it-IT" smtClean="0"/>
              <a:t>16</a:t>
            </a:fld>
            <a:endParaRPr lang="it-IT" dirty="0"/>
          </a:p>
        </p:txBody>
      </p:sp>
      <p:sp>
        <p:nvSpPr>
          <p:cNvPr id="5" name="AutoShape 2" descr="Transmission electron microscope - JEM-F200 - Jeol - for analysis / bright  field / dark field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914400" y="249238"/>
            <a:ext cx="10363200" cy="58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200" b="1" dirty="0" smtClean="0"/>
              <a:t>X-ray diffraction spectrometer</a:t>
            </a:r>
            <a:endParaRPr lang="en-US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313" y="1489166"/>
            <a:ext cx="6834648" cy="455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38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27450"/>
            <a:ext cx="10363200" cy="71728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X-ray structural analysis of amorphous </a:t>
            </a:r>
            <a:r>
              <a:rPr lang="en-US" sz="3200" b="1" dirty="0"/>
              <a:t>g</a:t>
            </a:r>
            <a:r>
              <a:rPr lang="en-US" sz="3200" b="1" dirty="0" smtClean="0"/>
              <a:t>old films</a:t>
            </a:r>
            <a:endParaRPr lang="en-US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D68-D9B7-42E9-A884-D23548F4DE1E}" type="slidenum">
              <a:rPr lang="it-IT" smtClean="0"/>
              <a:t>17</a:t>
            </a:fld>
            <a:endParaRPr lang="it-IT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885" y="1274267"/>
            <a:ext cx="6902366" cy="526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58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D68-D9B7-42E9-A884-D23548F4DE1E}" type="slidenum">
              <a:rPr lang="it-IT" smtClean="0"/>
              <a:t>18</a:t>
            </a:fld>
            <a:endParaRPr lang="it-IT" dirty="0"/>
          </a:p>
        </p:txBody>
      </p:sp>
      <p:sp>
        <p:nvSpPr>
          <p:cNvPr id="5" name="AutoShape 2" descr="Transmission electron microscope - JEM-F200 - Jeol - for analysis / bright  field / dark field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914400" y="249238"/>
            <a:ext cx="10363200" cy="58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200" b="1" dirty="0"/>
              <a:t>Optical and infrared spectroscopy</a:t>
            </a:r>
            <a:endParaRPr lang="en-US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143" y="1151946"/>
            <a:ext cx="6297714" cy="45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1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D68-D9B7-42E9-A884-D23548F4DE1E}" type="slidenum">
              <a:rPr lang="it-IT" smtClean="0"/>
              <a:t>19</a:t>
            </a:fld>
            <a:endParaRPr lang="it-IT" dirty="0"/>
          </a:p>
        </p:txBody>
      </p:sp>
      <p:sp>
        <p:nvSpPr>
          <p:cNvPr id="5" name="AutoShape 2" descr="Transmission electron microscope - JEM-F200 - Jeol - for analysis / bright  field / dark field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2508068" y="249238"/>
            <a:ext cx="8769531" cy="58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400" b="1" dirty="0" smtClean="0"/>
              <a:t>Transmission of electromagnetic waves through atmosphere</a:t>
            </a:r>
            <a:endParaRPr lang="en-US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153" y="1587133"/>
            <a:ext cx="8802642" cy="323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8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64761EC8-A581-FA60-257C-83075727C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0" y="0"/>
            <a:ext cx="1211464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2719981-F7C7-4FA0-A4DD-916238BE3337}"/>
              </a:ext>
            </a:extLst>
          </p:cNvPr>
          <p:cNvSpPr/>
          <p:nvPr/>
        </p:nvSpPr>
        <p:spPr>
          <a:xfrm>
            <a:off x="337127" y="204739"/>
            <a:ext cx="5204691" cy="21320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Measuring devices used in environmental sciences</a:t>
            </a:r>
            <a:endParaRPr lang="it-IT" sz="3200" dirty="0"/>
          </a:p>
          <a:p>
            <a:pPr algn="ctr"/>
            <a:endParaRPr lang="it-IT" sz="3200" dirty="0"/>
          </a:p>
          <a:p>
            <a:pPr algn="ctr"/>
            <a:r>
              <a:rPr lang="it-IT" sz="3200" dirty="0"/>
              <a:t>11 </a:t>
            </a:r>
            <a:r>
              <a:rPr lang="it-IT" sz="3200" dirty="0" err="1"/>
              <a:t>July</a:t>
            </a:r>
            <a:r>
              <a:rPr lang="it-IT" sz="3200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02966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D68-D9B7-42E9-A884-D23548F4DE1E}" type="slidenum">
              <a:rPr lang="it-IT" smtClean="0"/>
              <a:t>20</a:t>
            </a:fld>
            <a:endParaRPr lang="it-IT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564" y="1391589"/>
            <a:ext cx="6005385" cy="24612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10" y="4009008"/>
            <a:ext cx="4101794" cy="25299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78024" y="400591"/>
            <a:ext cx="9160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National Instruments LabVIEW and </a:t>
            </a:r>
            <a:r>
              <a:rPr lang="en-US" sz="2800" b="1" dirty="0" err="1"/>
              <a:t>Microcal</a:t>
            </a:r>
            <a:r>
              <a:rPr lang="en-US" sz="2800" b="1" dirty="0"/>
              <a:t> Origin software</a:t>
            </a:r>
          </a:p>
        </p:txBody>
      </p:sp>
    </p:spTree>
    <p:extLst>
      <p:ext uri="{BB962C8B-B14F-4D97-AF65-F5344CB8AC3E}">
        <p14:creationId xmlns:p14="http://schemas.microsoft.com/office/powerpoint/2010/main" val="2106940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D68-D9B7-42E9-A884-D23548F4DE1E}" type="slidenum">
              <a:rPr lang="it-IT" smtClean="0"/>
              <a:t>21</a:t>
            </a:fld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2778024" y="400591"/>
            <a:ext cx="673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Solar cell characterization in </a:t>
            </a:r>
            <a:r>
              <a:rPr lang="en-US" sz="2800" b="1" dirty="0" err="1" smtClean="0"/>
              <a:t>Microcal</a:t>
            </a:r>
            <a:r>
              <a:rPr lang="en-US" sz="2800" b="1" dirty="0" smtClean="0"/>
              <a:t> Origin</a:t>
            </a:r>
            <a:endParaRPr lang="en-US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721" y="1150467"/>
            <a:ext cx="7942225" cy="446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61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D68-D9B7-42E9-A884-D23548F4DE1E}" type="slidenum">
              <a:rPr lang="it-IT" smtClean="0"/>
              <a:t>22</a:t>
            </a:fld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5007423" y="2455818"/>
            <a:ext cx="3724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Than You for attention!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50289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Measuring devices used in environmental sciences</a:t>
            </a:r>
            <a:endParaRPr lang="it-IT" sz="36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2369" y="1750421"/>
            <a:ext cx="2605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Avto</a:t>
            </a:r>
            <a:r>
              <a:rPr lang="en-US" sz="2800" dirty="0" smtClean="0"/>
              <a:t> </a:t>
            </a:r>
            <a:r>
              <a:rPr lang="en-US" sz="2800" dirty="0" err="1" smtClean="0"/>
              <a:t>Tavkhelidze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704303" y="2847705"/>
            <a:ext cx="3776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Ilia State University</a:t>
            </a:r>
            <a:endParaRPr lang="en-US" sz="3600" dirty="0"/>
          </a:p>
        </p:txBody>
      </p:sp>
      <p:pic>
        <p:nvPicPr>
          <p:cNvPr id="6" name="Shape 164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563290" y="4101731"/>
            <a:ext cx="2072640" cy="2017598"/>
          </a:xfrm>
          <a:prstGeom prst="flowChartConnector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334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45990"/>
            <a:ext cx="10363200" cy="1037967"/>
          </a:xfrm>
        </p:spPr>
        <p:txBody>
          <a:bodyPr>
            <a:noAutofit/>
          </a:bodyPr>
          <a:lstStyle/>
          <a:p>
            <a:r>
              <a:rPr lang="en-US" sz="3200" b="1" dirty="0"/>
              <a:t>Content</a:t>
            </a:r>
            <a:endParaRPr lang="en-US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1383957"/>
            <a:ext cx="8534400" cy="5033319"/>
          </a:xfrm>
        </p:spPr>
        <p:txBody>
          <a:bodyPr>
            <a:normAutofit/>
          </a:bodyPr>
          <a:lstStyle/>
          <a:p>
            <a:pPr lvl="0" fontAlgn="base"/>
            <a:endParaRPr lang="en-US" sz="26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86D68-D9B7-42E9-A884-D23548F4DE1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3498" y="1776541"/>
            <a:ext cx="670221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/>
              <a:t>Principles of operation of Scanning Electron Microscope (SEM) and </a:t>
            </a:r>
            <a:endParaRPr lang="en-US" dirty="0" smtClean="0"/>
          </a:p>
          <a:p>
            <a:pPr lvl="0"/>
            <a:r>
              <a:rPr lang="en-US" dirty="0" smtClean="0"/>
              <a:t>Transmission </a:t>
            </a:r>
            <a:r>
              <a:rPr lang="en-US" dirty="0"/>
              <a:t>Electron Microscope (TEM).</a:t>
            </a:r>
          </a:p>
          <a:p>
            <a:endParaRPr lang="en-US" dirty="0" smtClean="0"/>
          </a:p>
          <a:p>
            <a:r>
              <a:rPr lang="en-US" dirty="0" smtClean="0"/>
              <a:t>Principles </a:t>
            </a:r>
            <a:r>
              <a:rPr lang="en-US" dirty="0"/>
              <a:t>of operation of Energy dispersive x-ray spectroscopy (EDX).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Principles </a:t>
            </a:r>
            <a:r>
              <a:rPr lang="en-US" dirty="0"/>
              <a:t>of operation of X-ray structure analyzer (XRD).</a:t>
            </a:r>
          </a:p>
          <a:p>
            <a:endParaRPr lang="en-US" dirty="0" smtClean="0"/>
          </a:p>
          <a:p>
            <a:r>
              <a:rPr lang="en-US" dirty="0" smtClean="0"/>
              <a:t>Principles </a:t>
            </a:r>
            <a:r>
              <a:rPr lang="en-US" dirty="0"/>
              <a:t>of operation of optical and infrared spectrometers.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Measurement </a:t>
            </a:r>
            <a:r>
              <a:rPr lang="en-US" dirty="0"/>
              <a:t>device control using LabVIEW software.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Data </a:t>
            </a:r>
            <a:r>
              <a:rPr lang="en-US" dirty="0"/>
              <a:t>analysis using </a:t>
            </a:r>
            <a:r>
              <a:rPr lang="en-US" dirty="0" err="1"/>
              <a:t>Microcal</a:t>
            </a:r>
            <a:r>
              <a:rPr lang="en-US" dirty="0"/>
              <a:t> Origin software.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14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7736" y="249371"/>
            <a:ext cx="7898675" cy="65631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Optical microscopy and light diffraction</a:t>
            </a:r>
            <a:endParaRPr lang="en-US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D68-D9B7-42E9-A884-D23548F4DE1E}" type="slidenum">
              <a:rPr lang="it-IT" smtClean="0"/>
              <a:t>5</a:t>
            </a:fld>
            <a:endParaRPr lang="it-IT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134" y="2691174"/>
            <a:ext cx="4643668" cy="17240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691" y="2066746"/>
            <a:ext cx="3320142" cy="333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7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22423"/>
            <a:ext cx="10363200" cy="996778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Scanning Electron Microscopy (SEM) with Energy Dispersive X-Ray Analysis (EDX)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86D68-D9B7-42E9-A884-D23548F4DE1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749" y="414067"/>
            <a:ext cx="6485476" cy="648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84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22423"/>
            <a:ext cx="10363200" cy="99677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86D68-D9B7-42E9-A884-D23548F4DE1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24.png"/>
          <p:cNvPicPr/>
          <p:nvPr/>
        </p:nvPicPr>
        <p:blipFill>
          <a:blip r:embed="rId2"/>
          <a:srcRect l="11224" r="19182"/>
          <a:stretch>
            <a:fillRect/>
          </a:stretch>
        </p:blipFill>
        <p:spPr>
          <a:xfrm>
            <a:off x="2211975" y="1153536"/>
            <a:ext cx="3065416" cy="5282098"/>
          </a:xfrm>
          <a:prstGeom prst="rect">
            <a:avLst/>
          </a:prstGeom>
          <a:ln/>
        </p:spPr>
      </p:pic>
      <p:sp>
        <p:nvSpPr>
          <p:cNvPr id="3" name="TextBox 2"/>
          <p:cNvSpPr txBox="1"/>
          <p:nvPr/>
        </p:nvSpPr>
        <p:spPr>
          <a:xfrm>
            <a:off x="2481943" y="339638"/>
            <a:ext cx="7464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Energy dispersive X-ray spectroscopy (EDX)</a:t>
            </a:r>
            <a:endParaRPr lang="en-US" sz="32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86" y="1637212"/>
            <a:ext cx="6034371" cy="37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37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65462"/>
            <a:ext cx="10363200" cy="609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Scanning Electron Microscope</a:t>
            </a:r>
            <a:endParaRPr lang="en-US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D68-D9B7-42E9-A884-D23548F4DE1E}" type="slidenum">
              <a:rPr lang="it-IT" smtClean="0"/>
              <a:t>8</a:t>
            </a:fld>
            <a:endParaRPr lang="it-IT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25" y="818536"/>
            <a:ext cx="8212183" cy="461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5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57778"/>
            <a:ext cx="10363200" cy="97854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SEM images</a:t>
            </a:r>
            <a:endParaRPr lang="en-US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D68-D9B7-42E9-A884-D23548F4DE1E}" type="slidenum">
              <a:rPr lang="it-IT" smtClean="0"/>
              <a:t>9</a:t>
            </a:fld>
            <a:endParaRPr lang="it-IT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731" y="977894"/>
            <a:ext cx="4608000" cy="345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93288" y="4554584"/>
            <a:ext cx="4464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SEM images </a:t>
            </a:r>
            <a:r>
              <a:rPr lang="en-US" sz="1400" dirty="0"/>
              <a:t>of </a:t>
            </a:r>
            <a:r>
              <a:rPr lang="en-US" sz="1400" dirty="0" err="1"/>
              <a:t>ZnO</a:t>
            </a:r>
            <a:r>
              <a:rPr lang="en-US" sz="1400" dirty="0"/>
              <a:t> </a:t>
            </a:r>
            <a:r>
              <a:rPr lang="en-US" sz="1400" dirty="0" smtClean="0"/>
              <a:t>nanowires with different magnification</a:t>
            </a:r>
            <a:endParaRPr lang="en-US" sz="1400" dirty="0"/>
          </a:p>
        </p:txBody>
      </p:sp>
      <p:pic>
        <p:nvPicPr>
          <p:cNvPr id="4098" name="Picture 2" descr="Fig. 12.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970" y="1110712"/>
            <a:ext cx="4476682" cy="332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61615" y="4639509"/>
            <a:ext cx="2266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SEM image of Si </a:t>
            </a:r>
            <a:r>
              <a:rPr lang="en-US" sz="1400" dirty="0" err="1" smtClean="0"/>
              <a:t>nanograting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10033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3163</TotalTime>
  <Words>247</Words>
  <Application>Microsoft Office PowerPoint</Application>
  <PresentationFormat>Широкоэкранный</PresentationFormat>
  <Paragraphs>68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Neue Haas Grotesk Text Pro</vt:lpstr>
      <vt:lpstr>Times New Roman</vt:lpstr>
      <vt:lpstr>Tema di Office</vt:lpstr>
      <vt:lpstr>AccentBoxVTI</vt:lpstr>
      <vt:lpstr>1_Tema di Office</vt:lpstr>
      <vt:lpstr>Презентация PowerPoint</vt:lpstr>
      <vt:lpstr>Презентация PowerPoint</vt:lpstr>
      <vt:lpstr>Measuring devices used in environmental sciences</vt:lpstr>
      <vt:lpstr>Content</vt:lpstr>
      <vt:lpstr>Optical microscopy and light diffraction</vt:lpstr>
      <vt:lpstr>Scanning Electron Microscopy (SEM) with Energy Dispersive X-Ray Analysis (EDX) </vt:lpstr>
      <vt:lpstr> </vt:lpstr>
      <vt:lpstr>Scanning Electron Microscope</vt:lpstr>
      <vt:lpstr>SEM images</vt:lpstr>
      <vt:lpstr>Environmental (ESEM)</vt:lpstr>
      <vt:lpstr>ESEM Images</vt:lpstr>
      <vt:lpstr>Transmission Electron Microscope (TEM)</vt:lpstr>
      <vt:lpstr>Transmission Electron Microscope (TEM)</vt:lpstr>
      <vt:lpstr>TEM image of Magnesium</vt:lpstr>
      <vt:lpstr>X-ray diffraction analysis</vt:lpstr>
      <vt:lpstr>X-ray diffraction spectrometer</vt:lpstr>
      <vt:lpstr>X-ray structural analysis of amorphous gold films</vt:lpstr>
      <vt:lpstr>Optical and infrared spectroscopy</vt:lpstr>
      <vt:lpstr>Transmission of electromagnetic waves through atmosphere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Angela Fattoretti</dc:creator>
  <cp:lastModifiedBy>Lab001</cp:lastModifiedBy>
  <cp:revision>63</cp:revision>
  <dcterms:created xsi:type="dcterms:W3CDTF">2021-08-19T15:55:01Z</dcterms:created>
  <dcterms:modified xsi:type="dcterms:W3CDTF">2022-07-10T09:33:46Z</dcterms:modified>
</cp:coreProperties>
</file>